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7" r:id="rId2"/>
  </p:sldMasterIdLst>
  <p:notesMasterIdLst>
    <p:notesMasterId r:id="rId76"/>
  </p:notesMasterIdLst>
  <p:handoutMasterIdLst>
    <p:handoutMasterId r:id="rId77"/>
  </p:handoutMasterIdLst>
  <p:sldIdLst>
    <p:sldId id="299" r:id="rId3"/>
    <p:sldId id="300" r:id="rId4"/>
    <p:sldId id="356" r:id="rId5"/>
    <p:sldId id="358" r:id="rId6"/>
    <p:sldId id="401" r:id="rId7"/>
    <p:sldId id="402" r:id="rId8"/>
    <p:sldId id="410" r:id="rId9"/>
    <p:sldId id="411" r:id="rId10"/>
    <p:sldId id="403" r:id="rId11"/>
    <p:sldId id="404" r:id="rId12"/>
    <p:sldId id="405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2" r:id="rId26"/>
    <p:sldId id="383" r:id="rId27"/>
    <p:sldId id="371" r:id="rId28"/>
    <p:sldId id="384" r:id="rId29"/>
    <p:sldId id="429" r:id="rId30"/>
    <p:sldId id="419" r:id="rId31"/>
    <p:sldId id="380" r:id="rId32"/>
    <p:sldId id="432" r:id="rId33"/>
    <p:sldId id="373" r:id="rId34"/>
    <p:sldId id="427" r:id="rId35"/>
    <p:sldId id="420" r:id="rId36"/>
    <p:sldId id="431" r:id="rId37"/>
    <p:sldId id="374" r:id="rId38"/>
    <p:sldId id="390" r:id="rId39"/>
    <p:sldId id="382" r:id="rId40"/>
    <p:sldId id="381" r:id="rId41"/>
    <p:sldId id="406" r:id="rId42"/>
    <p:sldId id="430" r:id="rId43"/>
    <p:sldId id="428" r:id="rId44"/>
    <p:sldId id="375" r:id="rId45"/>
    <p:sldId id="421" r:id="rId46"/>
    <p:sldId id="376" r:id="rId47"/>
    <p:sldId id="377" r:id="rId48"/>
    <p:sldId id="378" r:id="rId49"/>
    <p:sldId id="385" r:id="rId50"/>
    <p:sldId id="386" r:id="rId51"/>
    <p:sldId id="387" r:id="rId52"/>
    <p:sldId id="388" r:id="rId53"/>
    <p:sldId id="389" r:id="rId54"/>
    <p:sldId id="391" r:id="rId55"/>
    <p:sldId id="415" r:id="rId56"/>
    <p:sldId id="413" r:id="rId57"/>
    <p:sldId id="414" r:id="rId58"/>
    <p:sldId id="392" r:id="rId59"/>
    <p:sldId id="393" r:id="rId60"/>
    <p:sldId id="394" r:id="rId61"/>
    <p:sldId id="395" r:id="rId62"/>
    <p:sldId id="396" r:id="rId63"/>
    <p:sldId id="422" r:id="rId64"/>
    <p:sldId id="423" r:id="rId65"/>
    <p:sldId id="416" r:id="rId66"/>
    <p:sldId id="397" r:id="rId67"/>
    <p:sldId id="424" r:id="rId68"/>
    <p:sldId id="425" r:id="rId69"/>
    <p:sldId id="426" r:id="rId70"/>
    <p:sldId id="418" r:id="rId71"/>
    <p:sldId id="417" r:id="rId72"/>
    <p:sldId id="399" r:id="rId73"/>
    <p:sldId id="400" r:id="rId74"/>
    <p:sldId id="412" r:id="rId75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130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8378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8378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8378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10076"/>
            <a:ext cx="5121488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8378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Write on board:</a:t>
            </a:r>
          </a:p>
          <a:p>
            <a:endParaRPr lang="en-US" dirty="0" smtClean="0"/>
          </a:p>
          <a:p>
            <a:r>
              <a:rPr lang="en-US" u="sng" dirty="0" smtClean="0"/>
              <a:t>ECE</a:t>
            </a:r>
            <a:r>
              <a:rPr lang="en-US" u="sng" baseline="0" dirty="0" smtClean="0"/>
              <a:t> 315</a:t>
            </a:r>
          </a:p>
          <a:p>
            <a:r>
              <a:rPr lang="en-US" baseline="0" dirty="0" smtClean="0"/>
              <a:t>Day 1 – Admin</a:t>
            </a:r>
          </a:p>
          <a:p>
            <a:r>
              <a:rPr lang="en-US" baseline="0" dirty="0" smtClean="0"/>
              <a:t>Section Marcher</a:t>
            </a:r>
          </a:p>
          <a:p>
            <a:r>
              <a:rPr lang="en-US" baseline="0" dirty="0" smtClean="0"/>
              <a:t>Introductions</a:t>
            </a:r>
          </a:p>
          <a:p>
            <a:r>
              <a:rPr lang="en-US" baseline="0" dirty="0" smtClean="0"/>
              <a:t>Syllabus</a:t>
            </a:r>
          </a:p>
          <a:p>
            <a:endParaRPr lang="en-US" dirty="0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1BCBC-E066-4910-B192-91C4189936ED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3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8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7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06548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96941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18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83EF015-741B-43DE-8A3A-BDAB09921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6BC4E5-C517-43F2-870E-64EFEEF1198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8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4E23353-4FEE-4528-8A35-E06682B0B9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C7A53D6-9E1F-476B-811C-8B0D7D6C129D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5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20B285-4050-43FA-AADB-0920DF539A7F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4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FF413A6-C1B6-4F62-8CFB-187CFCE215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EA175A4-5690-4F6B-983E-B173AF56C5D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3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B30F739-B175-493E-BCB7-A2F184EDE3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FB5E55D-52CC-4139-85F7-657F2B75D19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AA4FB6B9-BF17-439A-AF11-BF4CD9B977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85EA206-6CCF-4F3A-B44D-6D7AD10113F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5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49A2477-CE7E-45C6-B43D-4B971EC74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98E6776-D5C5-46E4-88B5-BCF57C743C8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2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567F1F5-194A-4EF4-8702-89EFF55C2E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4E03DF-8FF9-4CC1-81A9-7D65C03EA82B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1B54694-5A4F-4DDE-A246-90E7B842FB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0DCB877-6D3E-4BCA-8EC7-D4670F81984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8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A63687-7E6C-4DE0-9BEB-8789448141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43D8F38-5EEC-4D31-B27F-2563D8A07911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5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4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9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7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9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9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7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600" b="1" i="1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>
                <a:solidFill>
                  <a:srgbClr val="000000"/>
                </a:solidFill>
                <a:latin typeface="Century Schoolbook" pitchFamily="18" charset="0"/>
              </a:rPr>
              <a:t>l</a:t>
            </a: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>
                <a:latin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49C0791-D0EA-4F3B-9503-D0DBAFE8CE0E}" type="slidenum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24000"/>
            <a:ext cx="9144000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ECE 383 – Embedded Computer Systems II</a:t>
            </a:r>
            <a:br>
              <a:rPr lang="en-US" sz="4000" dirty="0" smtClean="0"/>
            </a:br>
            <a:r>
              <a:rPr lang="en-US" sz="4000" dirty="0" smtClean="0"/>
              <a:t>Lecture 18 – </a:t>
            </a:r>
            <a:r>
              <a:rPr lang="en-US" sz="4000" dirty="0" err="1" smtClean="0"/>
              <a:t>MicroBlaze</a:t>
            </a:r>
            <a:r>
              <a:rPr lang="en-US" sz="4000" dirty="0" smtClean="0"/>
              <a:t> + Custom IP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33750" y="3754438"/>
            <a:ext cx="5048250" cy="2187575"/>
          </a:xfrm>
        </p:spPr>
        <p:txBody>
          <a:bodyPr>
            <a:normAutofit/>
          </a:bodyPr>
          <a:lstStyle/>
          <a:p>
            <a:r>
              <a:rPr lang="en-US" dirty="0" smtClean="0"/>
              <a:t>Capt Jeffrey Falkinburg</a:t>
            </a:r>
            <a:br>
              <a:rPr lang="en-US" dirty="0" smtClean="0"/>
            </a:br>
            <a:r>
              <a:rPr lang="en-US" dirty="0" smtClean="0"/>
              <a:t>Room 2E46C</a:t>
            </a:r>
            <a:br>
              <a:rPr lang="en-US" dirty="0" smtClean="0"/>
            </a:br>
            <a:r>
              <a:rPr lang="en-US" dirty="0" smtClean="0"/>
              <a:t>333-7366</a:t>
            </a:r>
          </a:p>
        </p:txBody>
      </p:sp>
      <p:pic>
        <p:nvPicPr>
          <p:cNvPr id="4101" name="Picture 31" descr="usafasea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00" y="2903538"/>
            <a:ext cx="30353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610251" y="500063"/>
            <a:ext cx="58726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i="1" dirty="0">
                <a:solidFill>
                  <a:prstClr val="black"/>
                </a:solidFill>
                <a:latin typeface="Calibri"/>
              </a:rPr>
              <a:t>HQ U.S. Air Force Academy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270000" y="6444160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2000" b="1" i="1" dirty="0">
                <a:solidFill>
                  <a:prstClr val="black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2000" b="1" i="1" dirty="0" err="1">
                <a:solidFill>
                  <a:prstClr val="black"/>
                </a:solidFill>
                <a:latin typeface="Century Schoolbook" pitchFamily="18" charset="0"/>
              </a:rPr>
              <a:t>l</a:t>
            </a:r>
            <a:r>
              <a:rPr lang="en-US" sz="2000" b="1" i="1" dirty="0">
                <a:solidFill>
                  <a:prstClr val="black"/>
                </a:solidFill>
                <a:latin typeface="Century Schoolbook" pitchFamily="18" charset="0"/>
              </a:rPr>
              <a:t> e n c e</a:t>
            </a:r>
          </a:p>
        </p:txBody>
      </p:sp>
    </p:spTree>
    <p:extLst>
      <p:ext uri="{BB962C8B-B14F-4D97-AF65-F5344CB8AC3E}">
        <p14:creationId xmlns:p14="http://schemas.microsoft.com/office/powerpoint/2010/main" val="25453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Connections to </a:t>
            </a:r>
            <a:r>
              <a:rPr lang="en-US" b="0" dirty="0" err="1"/>
              <a:t>microBlaze</a:t>
            </a:r>
            <a:endParaRPr lang="en-US" b="0" dirty="0"/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user_logic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For outputs: </a:t>
            </a:r>
            <a:r>
              <a:rPr lang="en-US" b="0" dirty="0" err="1"/>
              <a:t>slv_regX</a:t>
            </a:r>
            <a:r>
              <a:rPr lang="en-US" b="0" dirty="0"/>
              <a:t> &lt;= signal;</a:t>
            </a:r>
          </a:p>
          <a:p>
            <a:pPr lvl="1"/>
            <a:r>
              <a:rPr lang="en-US" b="0" dirty="0"/>
              <a:t>For inputs: signal &lt;= </a:t>
            </a:r>
            <a:r>
              <a:rPr lang="en-US" b="0" dirty="0" err="1"/>
              <a:t>slv_regX</a:t>
            </a:r>
            <a:r>
              <a:rPr lang="en-US" b="0" dirty="0"/>
              <a:t>;</a:t>
            </a:r>
          </a:p>
          <a:p>
            <a:r>
              <a:rPr lang="en-US" b="0" dirty="0"/>
              <a:t>Connections off chip</a:t>
            </a:r>
          </a:p>
          <a:p>
            <a:pPr lvl="1"/>
            <a:r>
              <a:rPr lang="en-US" b="0" dirty="0"/>
              <a:t>Add ports to Microprocessor Peripheral Definition (.</a:t>
            </a:r>
            <a:r>
              <a:rPr lang="en-US" b="0" dirty="0" err="1"/>
              <a:t>mpd</a:t>
            </a:r>
            <a:r>
              <a:rPr lang="en-US" b="0" dirty="0"/>
              <a:t>) file</a:t>
            </a:r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user_logic.vhd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counter.vhd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Add ports to </a:t>
            </a:r>
            <a:r>
              <a:rPr lang="en-US" b="0" dirty="0" err="1"/>
              <a:t>master.ucf</a:t>
            </a:r>
            <a:r>
              <a:rPr lang="en-US" b="0" dirty="0"/>
              <a:t> </a:t>
            </a:r>
            <a:r>
              <a:rPr lang="en-US" b="0" dirty="0" smtClean="0"/>
              <a:t>file</a:t>
            </a:r>
            <a:r>
              <a:rPr lang="en-US" dirty="0"/>
              <a:t/>
            </a:r>
            <a:br>
              <a:rPr lang="en-US" dirty="0"/>
            </a:b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2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://ece.ninja/383/lecture/img/lecture18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4"/>
            <a:ext cx="91821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lvl="0"/>
            <a:r>
              <a:rPr lang="en-US" dirty="0"/>
              <a:t>In Xilinx Platform Studio, go to Hardware → Create or Import Peripheral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94" b="74468"/>
          <a:stretch/>
        </p:blipFill>
        <p:spPr bwMode="auto">
          <a:xfrm>
            <a:off x="1427748" y="2342648"/>
            <a:ext cx="6288505" cy="352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1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38" y="1522413"/>
            <a:ext cx="496614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30" y="1448343"/>
            <a:ext cx="5757319" cy="4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6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70" y="1446487"/>
            <a:ext cx="5738562" cy="49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Callout 1 2"/>
          <p:cNvSpPr/>
          <p:nvPr/>
        </p:nvSpPr>
        <p:spPr bwMode="auto">
          <a:xfrm>
            <a:off x="5911515" y="2037348"/>
            <a:ext cx="1812759" cy="794084"/>
          </a:xfrm>
          <a:prstGeom prst="borderCallout1">
            <a:avLst>
              <a:gd name="adj1" fmla="val 46023"/>
              <a:gd name="adj2" fmla="val -811"/>
              <a:gd name="adj3" fmla="val 112500"/>
              <a:gd name="adj4" fmla="val -3833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 smtClean="0">
                <a:latin typeface="Arial" pitchFamily="34" charset="0"/>
              </a:rPr>
              <a:t>IP_Repo</a:t>
            </a:r>
            <a:r>
              <a:rPr lang="en-US" sz="1400" dirty="0" smtClean="0">
                <a:latin typeface="Arial" pitchFamily="34" charset="0"/>
              </a:rPr>
              <a:t> Folder should be in </a:t>
            </a:r>
            <a:r>
              <a:rPr lang="en-US" sz="1400" dirty="0" err="1" smtClean="0">
                <a:latin typeface="Arial" pitchFamily="34" charset="0"/>
              </a:rPr>
              <a:t>Bitbucket</a:t>
            </a:r>
            <a:r>
              <a:rPr lang="en-US" sz="1400" dirty="0" smtClean="0">
                <a:latin typeface="Arial" pitchFamily="34" charset="0"/>
              </a:rPr>
              <a:t> Repo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61248"/>
            <a:ext cx="5753099" cy="496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4106"/>
            <a:ext cx="5727700" cy="497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42" y="1469282"/>
            <a:ext cx="5699078" cy="495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3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74" y="1456988"/>
            <a:ext cx="5750825" cy="498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0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Time Logs!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err="1"/>
              <a:t>MicroBlaze</a:t>
            </a:r>
            <a:r>
              <a:rPr lang="en-US" dirty="0"/>
              <a:t> + Custom IP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06" y="1452403"/>
            <a:ext cx="5673714" cy="49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1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8" y="1436914"/>
            <a:ext cx="5743305" cy="49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54" y="1480366"/>
            <a:ext cx="5627460" cy="48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0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11" y="1470820"/>
            <a:ext cx="5649688" cy="493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605088"/>
            <a:ext cx="24479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8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*.</a:t>
            </a:r>
            <a:r>
              <a:rPr lang="en-US" dirty="0" err="1" smtClean="0"/>
              <a:t>mpd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285750" lvl="2" indent="-285750"/>
            <a:r>
              <a:rPr lang="en-US" dirty="0"/>
              <a:t>The *.</a:t>
            </a:r>
            <a:r>
              <a:rPr lang="en-US" dirty="0" err="1"/>
              <a:t>mpd</a:t>
            </a:r>
            <a:r>
              <a:rPr lang="en-US" dirty="0"/>
              <a:t> file can be used to specify “ports” that will be connected to FPGA pins under the “Ports” tab of XPS.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4" b="31450"/>
          <a:stretch/>
        </p:blipFill>
        <p:spPr bwMode="auto">
          <a:xfrm>
            <a:off x="2826529" y="2495611"/>
            <a:ext cx="3206169" cy="39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*.</a:t>
            </a:r>
            <a:r>
              <a:rPr lang="en-US" dirty="0" err="1" smtClean="0"/>
              <a:t>mpd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285750" lvl="2" indent="-285750"/>
            <a:r>
              <a:rPr lang="en-US" dirty="0"/>
              <a:t>The *.</a:t>
            </a:r>
            <a:r>
              <a:rPr lang="en-US" dirty="0" err="1"/>
              <a:t>mpd</a:t>
            </a:r>
            <a:r>
              <a:rPr lang="en-US" dirty="0"/>
              <a:t> file can be used to specify “ports” that will be connected to FPGA pins under the “Ports” tab of XPS</a:t>
            </a:r>
            <a:r>
              <a:rPr lang="en-US" dirty="0" smtClean="0"/>
              <a:t>.</a:t>
            </a:r>
          </a:p>
          <a:p>
            <a:pPr marL="0" lvl="2" indent="0">
              <a:buNone/>
            </a:pPr>
            <a:r>
              <a:rPr lang="en-US" sz="2000" dirty="0" smtClean="0"/>
              <a:t>	PORT </a:t>
            </a:r>
            <a:r>
              <a:rPr lang="en-US" sz="2000" dirty="0"/>
              <a:t>LED = "", DIR = O, VEC=[7:0]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85" y="3088356"/>
            <a:ext cx="4724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41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1a: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Note: the truth table for the counter is in the comments.</a:t>
            </a:r>
          </a:p>
          <a:p>
            <a:r>
              <a:rPr lang="en-US" b="0" dirty="0"/>
              <a:t>Q: In lec18.vhdl, what other library must be added?</a:t>
            </a:r>
          </a:p>
          <a:p>
            <a:r>
              <a:rPr lang="en-US" b="0" dirty="0"/>
              <a:t>Q: In lec18.vhdl, does the use work.lec18Parts.all library need to be added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5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Lec18.vhdl – Counter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36" y="1459740"/>
            <a:ext cx="7291528" cy="541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cap="none" dirty="0" err="1"/>
              <a:t>MicroBlaze</a:t>
            </a:r>
            <a:r>
              <a:rPr lang="en-US" cap="none" dirty="0"/>
              <a:t> + Custom IP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Pack File and lec18.vhd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Lecture 18 Pack </a:t>
            </a:r>
            <a:r>
              <a:rPr lang="en-US" b="0" dirty="0"/>
              <a:t>file (</a:t>
            </a:r>
            <a:r>
              <a:rPr lang="en-US" b="0" dirty="0" smtClean="0"/>
              <a:t>lec18_pack.vhdl) and lec18.vhdl </a:t>
            </a:r>
            <a:r>
              <a:rPr lang="en-US" b="0" dirty="0"/>
              <a:t>to </a:t>
            </a:r>
            <a:r>
              <a:rPr lang="en-US" b="0" dirty="0" err="1" smtClean="0"/>
              <a:t>pcore</a:t>
            </a:r>
            <a:r>
              <a:rPr lang="en-US" b="0" dirty="0" smtClean="0"/>
              <a:t> </a:t>
            </a:r>
            <a:r>
              <a:rPr lang="en-US" b="0" dirty="0" err="1" smtClean="0"/>
              <a:t>vhdl</a:t>
            </a:r>
            <a:r>
              <a:rPr lang="en-US" b="0" dirty="0" smtClean="0"/>
              <a:t> folder using this path:</a:t>
            </a:r>
          </a:p>
          <a:p>
            <a:pPr lvl="1"/>
            <a:r>
              <a:rPr lang="en-US" b="0" dirty="0" err="1" smtClean="0"/>
              <a:t>Path_to_repo</a:t>
            </a:r>
            <a:r>
              <a:rPr lang="en-US" b="0" dirty="0" smtClean="0"/>
              <a:t>\</a:t>
            </a:r>
            <a:r>
              <a:rPr lang="en-US" b="0" dirty="0" err="1" smtClean="0"/>
              <a:t>IP_Repo</a:t>
            </a:r>
            <a:r>
              <a:rPr lang="en-US" b="0" dirty="0" smtClean="0"/>
              <a:t>\</a:t>
            </a:r>
            <a:r>
              <a:rPr lang="en-US" b="0" dirty="0" err="1" smtClean="0"/>
              <a:t>MyProcessorIPLib</a:t>
            </a:r>
            <a:r>
              <a:rPr lang="en-US" b="0" dirty="0" smtClean="0"/>
              <a:t>\</a:t>
            </a:r>
            <a:r>
              <a:rPr lang="en-US" b="0" dirty="0" err="1" smtClean="0"/>
              <a:t>pcores</a:t>
            </a:r>
            <a:r>
              <a:rPr lang="en-US" b="0" dirty="0" smtClean="0"/>
              <a:t>\counter_v1_00_a\</a:t>
            </a:r>
            <a:r>
              <a:rPr lang="en-US" b="0" dirty="0" err="1" smtClean="0"/>
              <a:t>hdl</a:t>
            </a:r>
            <a:r>
              <a:rPr lang="en-US" b="0" dirty="0" smtClean="0"/>
              <a:t>\</a:t>
            </a:r>
            <a:r>
              <a:rPr lang="en-US" b="0" dirty="0" err="1" smtClean="0"/>
              <a:t>vhdl</a:t>
            </a:r>
            <a:r>
              <a:rPr lang="en-US" b="0" dirty="0" smtClean="0"/>
              <a:t>\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</a:t>
            </a:r>
            <a:r>
              <a:rPr lang="en-US" dirty="0" smtClean="0"/>
              <a:t>*.</a:t>
            </a:r>
            <a:r>
              <a:rPr lang="en-US" dirty="0" err="1" smtClean="0"/>
              <a:t>pao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Add the </a:t>
            </a:r>
            <a:r>
              <a:rPr lang="en-US" b="0" dirty="0" smtClean="0"/>
              <a:t>lec18_pack.vhdl and lec18.vhdl to the *.</a:t>
            </a:r>
            <a:r>
              <a:rPr lang="en-US" b="0" dirty="0" err="1" smtClean="0"/>
              <a:t>pao</a:t>
            </a:r>
            <a:endParaRPr lang="en-US" b="0" dirty="0" smtClean="0"/>
          </a:p>
          <a:p>
            <a:r>
              <a:rPr lang="en-US" b="0" dirty="0" smtClean="0"/>
              <a:t>The </a:t>
            </a:r>
            <a:r>
              <a:rPr lang="en-US" b="0" dirty="0"/>
              <a:t>*.</a:t>
            </a:r>
            <a:r>
              <a:rPr lang="en-US" b="0" dirty="0" err="1"/>
              <a:t>pao</a:t>
            </a:r>
            <a:r>
              <a:rPr lang="en-US" b="0" dirty="0"/>
              <a:t> file lists all the VHDL files you need to build your peripheral.  If you add a separate file (e.g., video synchronization), you need to list it in this file.  Order matters, so place the dependent files last</a:t>
            </a:r>
            <a:r>
              <a:rPr lang="en-US" b="0" dirty="0" smtClean="0"/>
              <a:t>.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lib counter_v1_00_a lec18_pack.vhdl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lib counter_v1_00_a lec18.vhdl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6" y="4062664"/>
            <a:ext cx="40671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3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1b: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In </a:t>
            </a:r>
            <a:r>
              <a:rPr lang="en-US" b="0" dirty="0" err="1"/>
              <a:t>user_logic.vhd</a:t>
            </a:r>
            <a:r>
              <a:rPr lang="en-US" b="0" dirty="0"/>
              <a:t>, what do the generics C_NUM_REG, C_SLV_DWIDTH do?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two roles is slv_reg0 serving?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roles does slv_reg1 serve?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slv_reg0 is on the left and right-hand side of an assignment. Identify the two lines where this happens</a:t>
            </a:r>
            <a:r>
              <a:rPr lang="en-US" b="0" dirty="0" smtClean="0"/>
              <a:t>.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on line 62, what is the role does X"000000" serve?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6" y="1459671"/>
            <a:ext cx="7319768" cy="539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8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2967038"/>
            <a:ext cx="39052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lec18Parts to </a:t>
            </a:r>
            <a:r>
              <a:rPr lang="en-US" b="0" dirty="0" err="1" smtClean="0"/>
              <a:t>user_logic</a:t>
            </a:r>
            <a:endParaRPr lang="en-US" b="0" dirty="0" smtClean="0"/>
          </a:p>
          <a:p>
            <a:pPr marL="0" indent="0">
              <a:buNone/>
            </a:pPr>
            <a:r>
              <a:rPr lang="en-US" dirty="0"/>
              <a:t>	use IEEE.NUMERIC_STD.ALL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	use </a:t>
            </a:r>
            <a:r>
              <a:rPr lang="en-US" dirty="0"/>
              <a:t>work.lec18Parts.all; </a:t>
            </a:r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User Port for LEDs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61" y="1959643"/>
            <a:ext cx="5895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4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User Signal for Q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7" y="2044867"/>
            <a:ext cx="5514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1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Counter Port Map and LED assignment for user logic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 smtClean="0"/>
              <a:t>counter</a:t>
            </a:r>
            <a:r>
              <a:rPr lang="en-US" sz="2000" b="0" dirty="0"/>
              <a:t>: lec10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generic map (8)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</a:t>
            </a:r>
            <a:r>
              <a:rPr lang="en-US" sz="2000" b="0" dirty="0" smtClean="0"/>
              <a:t>port map(	</a:t>
            </a:r>
            <a:r>
              <a:rPr lang="en-US" sz="2000" b="0" dirty="0" err="1" smtClean="0"/>
              <a:t>clk</a:t>
            </a:r>
            <a:r>
              <a:rPr lang="en-US" sz="2000" b="0" dirty="0" smtClean="0"/>
              <a:t>	=&gt; Bus2IP_Clk</a:t>
            </a:r>
            <a:r>
              <a:rPr lang="en-US" sz="2000" b="0" dirty="0"/>
              <a:t>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reset	=&gt; Bus2IP_Resetn</a:t>
            </a:r>
            <a:r>
              <a:rPr lang="en-US" sz="2000" b="0" dirty="0"/>
              <a:t>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ctrl	=&gt; slv_reg1(1 </a:t>
            </a:r>
            <a:r>
              <a:rPr lang="en-US" sz="2000" b="0" dirty="0" err="1"/>
              <a:t>downto</a:t>
            </a:r>
            <a:r>
              <a:rPr lang="en-US" sz="2000" b="0" dirty="0"/>
              <a:t> 0),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</a:t>
            </a:r>
            <a:r>
              <a:rPr lang="en-US" sz="2000" b="0" dirty="0" smtClean="0"/>
              <a:t>			D	=&gt; unsigned(slv_reg0(7 </a:t>
            </a:r>
            <a:r>
              <a:rPr lang="en-US" sz="2000" b="0" dirty="0" err="1"/>
              <a:t>downto</a:t>
            </a:r>
            <a:r>
              <a:rPr lang="en-US" sz="2000" b="0" dirty="0"/>
              <a:t> 0)),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Q	=&gt; Q</a:t>
            </a:r>
            <a:r>
              <a:rPr lang="en-US" sz="20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 smtClean="0"/>
              <a:t>LED </a:t>
            </a:r>
            <a:r>
              <a:rPr lang="en-US" sz="2000" b="0" dirty="0"/>
              <a:t>&lt;= </a:t>
            </a:r>
            <a:r>
              <a:rPr lang="en-US" sz="2000" b="0" dirty="0" err="1"/>
              <a:t>std_logic_vector</a:t>
            </a:r>
            <a:r>
              <a:rPr lang="en-US" sz="2000" b="0" dirty="0"/>
              <a:t>(Q);</a:t>
            </a:r>
          </a:p>
          <a:p>
            <a:pPr marL="0" indent="0">
              <a:buNone/>
            </a:pPr>
            <a:endParaRPr lang="en-US" sz="20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10" y="4452436"/>
            <a:ext cx="5109590" cy="190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0" y="1465944"/>
            <a:ext cx="7611593" cy="49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228435" cy="4324350"/>
          </a:xfrm>
        </p:spPr>
        <p:txBody>
          <a:bodyPr/>
          <a:lstStyle/>
          <a:p>
            <a:r>
              <a:rPr lang="en-US" b="0" dirty="0" smtClean="0"/>
              <a:t>Add read signal Q on slv_reg0 when using 8 slave registers:</a:t>
            </a:r>
          </a:p>
          <a:p>
            <a:pPr marL="0" indent="0">
              <a:buNone/>
            </a:pPr>
            <a:r>
              <a:rPr lang="en-US" sz="1800" b="0" dirty="0"/>
              <a:t> case </a:t>
            </a:r>
            <a:r>
              <a:rPr lang="en-US" sz="1800" b="0" dirty="0" err="1"/>
              <a:t>slv_reg_read_sel</a:t>
            </a:r>
            <a:r>
              <a:rPr lang="en-US" sz="1800" b="0" dirty="0"/>
              <a:t> is</a:t>
            </a:r>
          </a:p>
          <a:p>
            <a:pPr marL="0" indent="0">
              <a:buNone/>
            </a:pPr>
            <a:r>
              <a:rPr lang="en-US" sz="1800" b="0" dirty="0"/>
              <a:t>      when "10000000" =&gt; slv_ip2bus_data &lt;= X"000000" &amp; </a:t>
            </a:r>
            <a:r>
              <a:rPr lang="en-US" sz="1800" b="0" dirty="0" err="1" smtClean="0"/>
              <a:t>std_logic_vector</a:t>
            </a:r>
            <a:r>
              <a:rPr lang="en-US" sz="1800" b="0" dirty="0" smtClean="0"/>
              <a:t>(Q</a:t>
            </a:r>
            <a:r>
              <a:rPr lang="en-US" sz="1800" b="0" dirty="0"/>
              <a:t>);</a:t>
            </a:r>
            <a:endParaRPr lang="en-US" sz="1800" b="0" dirty="0" smtClean="0"/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4" y="3327740"/>
            <a:ext cx="7706200" cy="127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3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9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1c: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If you want a signal to go outside the Spartan chip...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What other files must contain information about the signal?</a:t>
            </a:r>
          </a:p>
          <a:p>
            <a:r>
              <a:rPr lang="en-US" b="0" dirty="0"/>
              <a:t>Q: If you want a signal to go to the </a:t>
            </a:r>
            <a:r>
              <a:rPr lang="en-US" b="0" dirty="0" err="1"/>
              <a:t>microBlaze</a:t>
            </a:r>
            <a:r>
              <a:rPr lang="en-US" b="0" dirty="0"/>
              <a:t>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read the signal, what must you do?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write to the signal, what must you do?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6" y="1466138"/>
            <a:ext cx="8219008" cy="54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6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2371725"/>
            <a:ext cx="4791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647950"/>
            <a:ext cx="49911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3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System.ucf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UART Lite pins and LED pins to </a:t>
            </a:r>
            <a:r>
              <a:rPr lang="en-US" b="0" dirty="0" err="1" smtClean="0"/>
              <a:t>System.ucf</a:t>
            </a:r>
            <a:endParaRPr lang="en-US" b="0" dirty="0" smtClean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# UART Lite </a:t>
            </a:r>
            <a:r>
              <a:rPr lang="en-US" sz="1800" b="0" dirty="0" err="1"/>
              <a:t>Tx</a:t>
            </a:r>
            <a:r>
              <a:rPr lang="en-US" sz="1800" b="0" dirty="0"/>
              <a:t>/Rx pins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axi_uartlite_0_RX_pin LOC=A16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axi_uartlite_0_TX_pin LOC=B16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endParaRPr lang="en-US" sz="1800" b="0" dirty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# </a:t>
            </a:r>
            <a:r>
              <a:rPr lang="en-US" sz="1800" b="0" dirty="0" err="1"/>
              <a:t>LED_pins</a:t>
            </a:r>
            <a:endParaRPr lang="en-US" sz="1800" b="0" dirty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(7) LOC=N12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(6) LOC=P16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(5) LOC=D4 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(4) LOC=M13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(3) LOC=L14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(2) LOC=N14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(1) LOC=M14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(0) LOC=U18 | IOSTANDARD = LVCMOS33;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6" y="2446171"/>
            <a:ext cx="50006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7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45555" r="85000" b="28148"/>
          <a:stretch/>
        </p:blipFill>
        <p:spPr bwMode="auto">
          <a:xfrm>
            <a:off x="1600200" y="2819400"/>
            <a:ext cx="43053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3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843213"/>
            <a:ext cx="42100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38"/>
            <a:ext cx="56388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1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</a:t>
            </a:r>
            <a:r>
              <a:rPr lang="en-US" dirty="0" smtClean="0"/>
              <a:t>IP –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The work flow has two main steps. </a:t>
            </a:r>
            <a:endParaRPr lang="en-US" b="0" dirty="0" smtClean="0"/>
          </a:p>
          <a:p>
            <a:pPr marL="863600" lvl="1" indent="-457200">
              <a:buFont typeface="+mj-lt"/>
              <a:buAutoNum type="arabicPeriod"/>
            </a:pPr>
            <a:r>
              <a:rPr lang="en-US" b="0" dirty="0" smtClean="0"/>
              <a:t>Define </a:t>
            </a:r>
            <a:r>
              <a:rPr lang="en-US" b="0" dirty="0"/>
              <a:t>the hardware (</a:t>
            </a:r>
            <a:r>
              <a:rPr lang="en-US" b="0" dirty="0" err="1"/>
              <a:t>microBlaze</a:t>
            </a:r>
            <a:r>
              <a:rPr lang="en-US" b="0" dirty="0"/>
              <a:t> + custom IP) in </a:t>
            </a:r>
            <a:r>
              <a:rPr lang="en-US" b="0" dirty="0" smtClean="0"/>
              <a:t>EDK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b="0" dirty="0" smtClean="0"/>
              <a:t>Program </a:t>
            </a:r>
            <a:r>
              <a:rPr lang="en-US" b="0" dirty="0"/>
              <a:t>the resulting hardware in the SDK environment</a:t>
            </a:r>
            <a:r>
              <a:rPr lang="en-US" b="0" dirty="0" smtClean="0"/>
              <a:t>.</a:t>
            </a:r>
          </a:p>
          <a:p>
            <a:r>
              <a:rPr lang="en-US" b="0" dirty="0"/>
              <a:t>Lets start with the first step</a:t>
            </a:r>
            <a:r>
              <a:rPr lang="en-US" b="0" dirty="0" smtClean="0"/>
              <a:t>.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833563"/>
            <a:ext cx="83248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1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49" y="1502718"/>
            <a:ext cx="6869388" cy="491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Increase BRAM size </a:t>
            </a:r>
            <a:r>
              <a:rPr lang="en-US" b="0" smtClean="0"/>
              <a:t>to 16k or 64k</a:t>
            </a:r>
            <a:endParaRPr lang="en-US" b="0" dirty="0" smtClean="0"/>
          </a:p>
          <a:p>
            <a:r>
              <a:rPr lang="en-US" b="0" dirty="0" smtClean="0"/>
              <a:t>Set Counter address to 0x83000000</a:t>
            </a:r>
          </a:p>
          <a:p>
            <a:r>
              <a:rPr lang="en-US" b="0" dirty="0" smtClean="0"/>
              <a:t>Set axi_uartlite_0 address </a:t>
            </a:r>
            <a:r>
              <a:rPr lang="en-US" b="0" dirty="0"/>
              <a:t>to </a:t>
            </a:r>
            <a:r>
              <a:rPr lang="en-US" b="0" dirty="0" smtClean="0"/>
              <a:t>0x84000000</a:t>
            </a:r>
            <a:endParaRPr lang="en-US" b="0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10" y="4705706"/>
            <a:ext cx="1896921" cy="136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8" y="3003432"/>
            <a:ext cx="81438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4790364" y="3493825"/>
            <a:ext cx="1350160" cy="50496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 bwMode="auto">
          <a:xfrm>
            <a:off x="3575713" y="1910687"/>
            <a:ext cx="1412377" cy="1657089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53033" y="3998792"/>
            <a:ext cx="1350160" cy="50496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 bwMode="auto">
          <a:xfrm flipH="1">
            <a:off x="3728113" y="2429301"/>
            <a:ext cx="898052" cy="1569491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endCxn id="13" idx="7"/>
          </p:cNvCxnSpPr>
          <p:nvPr/>
        </p:nvCxnSpPr>
        <p:spPr bwMode="auto">
          <a:xfrm flipH="1">
            <a:off x="4205467" y="2739231"/>
            <a:ext cx="1130264" cy="1333512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47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Export Design and take a coffee break while it builds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0" y="2115101"/>
            <a:ext cx="1760984" cy="12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Note: the truth table for the counter is in the comments.</a:t>
            </a:r>
          </a:p>
          <a:p>
            <a:r>
              <a:rPr lang="en-US" b="0" dirty="0"/>
              <a:t>Q: In lec18.vhdl, what other library must be added?</a:t>
            </a:r>
          </a:p>
          <a:p>
            <a:r>
              <a:rPr lang="en-US" b="0" dirty="0"/>
              <a:t>Q: In lec18.vhdl, does the use work.lec18Parts.all library need to be added?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do the generics C_NUM_REG, C_SLV_DWIDTH do?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two roles is slv_reg0 serving?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roles does slv_reg1 serve?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slv_reg0 is on the left and right-hand side of an assignment. Identify the two lines where this happens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In </a:t>
            </a:r>
            <a:r>
              <a:rPr lang="en-US" b="0" dirty="0" err="1"/>
              <a:t>user_logic.vhd</a:t>
            </a:r>
            <a:r>
              <a:rPr lang="en-US" b="0" dirty="0"/>
              <a:t>, on line 62, what is the role does X"000000" serve?</a:t>
            </a:r>
          </a:p>
          <a:p>
            <a:r>
              <a:rPr lang="en-US" b="0" dirty="0"/>
              <a:t>Q: If you want a signal to go outside the Spartan chip...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What other files must contain information about the signal?</a:t>
            </a:r>
          </a:p>
          <a:p>
            <a:r>
              <a:rPr lang="en-US" b="0" dirty="0"/>
              <a:t>Q: If you want a signal to go to the </a:t>
            </a:r>
            <a:r>
              <a:rPr lang="en-US" b="0" dirty="0" err="1"/>
              <a:t>microBlaze</a:t>
            </a:r>
            <a:r>
              <a:rPr lang="en-US" b="0" dirty="0"/>
              <a:t>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read the signal, what must you do?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write to the signal, what must you do?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Export &amp; Launch SDK…assuming no errors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44" y="2703726"/>
            <a:ext cx="4489342" cy="301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7" y="2829920"/>
            <a:ext cx="7721466" cy="358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to SDK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SDK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028700"/>
            <a:ext cx="500062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0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SDK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019175"/>
            <a:ext cx="50101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This </a:t>
            </a:r>
            <a:r>
              <a:rPr lang="en-US" b="0" dirty="0"/>
              <a:t>step requires that you defined the logical arrangement of the component in VHDL. Your entity description will contain two types of connections; those targeted at external ports on the Spartan6 chip and those intended to be accessible to the </a:t>
            </a:r>
            <a:r>
              <a:rPr lang="en-US" b="0" dirty="0" err="1"/>
              <a:t>microBlaze</a:t>
            </a:r>
            <a:r>
              <a:rPr lang="en-US" b="0" dirty="0"/>
              <a:t> processor. </a:t>
            </a:r>
            <a:endParaRPr lang="en-US" b="0" dirty="0" smtClean="0"/>
          </a:p>
          <a:p>
            <a:r>
              <a:rPr lang="en-US" b="0" dirty="0"/>
              <a:t>Start new project called Lecture_18 and add the </a:t>
            </a:r>
            <a:r>
              <a:rPr lang="en-US" b="0" dirty="0" err="1" smtClean="0"/>
              <a:t>axi_uartlite</a:t>
            </a:r>
            <a:endParaRPr lang="en-US" b="0" dirty="0" smtClean="0"/>
          </a:p>
          <a:p>
            <a:pPr lvl="1"/>
            <a:r>
              <a:rPr lang="en-US" b="0" dirty="0"/>
              <a:t>Base </a:t>
            </a:r>
            <a:r>
              <a:rPr lang="en-US" b="0" dirty="0" smtClean="0"/>
              <a:t>address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4" b="59850"/>
          <a:stretch/>
        </p:blipFill>
        <p:spPr bwMode="auto">
          <a:xfrm>
            <a:off x="286603" y="1460943"/>
            <a:ext cx="8597470" cy="432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4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60" y="1453488"/>
            <a:ext cx="6105881" cy="491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8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26" y="1454908"/>
            <a:ext cx="7495748" cy="538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534"/>
            <a:ext cx="91440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1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Software Questions</a:t>
            </a:r>
            <a:r>
              <a:rPr lang="en-US" dirty="0" smtClean="0"/>
              <a:t>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sz="2200" b="0" dirty="0"/>
              <a:t>Why doesn't the 'c' command cause the counter to count up by 1?</a:t>
            </a:r>
          </a:p>
          <a:p>
            <a:r>
              <a:rPr lang="en-US" sz="2200" b="0" dirty="0"/>
              <a:t>On line 46, why did I subtract 0x30?</a:t>
            </a:r>
          </a:p>
          <a:p>
            <a:r>
              <a:rPr lang="en-US" sz="2200" b="0" dirty="0"/>
              <a:t>After loading the counter on line </a:t>
            </a:r>
            <a:r>
              <a:rPr lang="en-US" sz="2200" b="0" dirty="0" smtClean="0"/>
              <a:t>48, </a:t>
            </a:r>
            <a:r>
              <a:rPr lang="en-US" sz="2200" b="0" dirty="0"/>
              <a:t>something should be done that is missing.</a:t>
            </a:r>
          </a:p>
          <a:p>
            <a:r>
              <a:rPr lang="en-US" sz="2200" b="0" dirty="0"/>
              <a:t>What line of VHDL code in </a:t>
            </a:r>
            <a:r>
              <a:rPr lang="en-US" sz="2200" b="0" dirty="0" err="1"/>
              <a:t>user_logic.vhd</a:t>
            </a:r>
            <a:r>
              <a:rPr lang="en-US" sz="2200" b="0" dirty="0"/>
              <a:t> is "activated" when line 28 executes?</a:t>
            </a:r>
          </a:p>
          <a:p>
            <a:r>
              <a:rPr lang="en-US" sz="2200" b="0" dirty="0"/>
              <a:t>What line of VHDL code in </a:t>
            </a:r>
            <a:r>
              <a:rPr lang="en-US" sz="2200" b="0" dirty="0" err="1"/>
              <a:t>user_logic.vhd</a:t>
            </a:r>
            <a:r>
              <a:rPr lang="en-US" sz="2200" b="0" dirty="0"/>
              <a:t> is "activated" when line 53 executes?</a:t>
            </a:r>
          </a:p>
          <a:p>
            <a:r>
              <a:rPr lang="en-US" sz="2200" b="0" dirty="0"/>
              <a:t>What line of VHDL code in lec18.vhdl "activated" when line 53 executes?</a:t>
            </a:r>
          </a:p>
          <a:p>
            <a:r>
              <a:rPr lang="en-US" sz="2200" b="0" dirty="0"/>
              <a:t>What appears to be the naming convention for hardware registers?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#include &lt;</a:t>
            </a:r>
            <a:r>
              <a:rPr lang="en-US" sz="1200" b="0" dirty="0" err="1"/>
              <a:t>xuartlite_l.h</a:t>
            </a:r>
            <a:r>
              <a:rPr lang="en-US" sz="1200" b="0" dirty="0"/>
              <a:t>&gt;			</a:t>
            </a:r>
            <a:r>
              <a:rPr lang="en-US" sz="1200" b="0" dirty="0" smtClean="0"/>
              <a:t>	// </a:t>
            </a:r>
            <a:r>
              <a:rPr lang="en-US" sz="1200" b="0" dirty="0"/>
              <a:t>Contains </a:t>
            </a:r>
            <a:r>
              <a:rPr lang="en-US" sz="1200" b="0" dirty="0" err="1"/>
              <a:t>XUartLite_RecvByte</a:t>
            </a: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#include &lt;</a:t>
            </a:r>
            <a:r>
              <a:rPr lang="en-US" sz="1200" b="0" dirty="0" err="1" smtClean="0"/>
              <a:t>xparameters.h</a:t>
            </a:r>
            <a:r>
              <a:rPr lang="en-US" sz="1200" b="0" dirty="0" smtClean="0"/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#include &lt;</a:t>
            </a:r>
            <a:r>
              <a:rPr lang="en-US" sz="1200" b="0" dirty="0" err="1" smtClean="0"/>
              <a:t>xil_io.h</a:t>
            </a:r>
            <a:r>
              <a:rPr lang="en-US" sz="1200" b="0" dirty="0" smtClean="0"/>
              <a:t>&gt;				// Contains Xil_Out8 and its variations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include &lt;</a:t>
            </a:r>
            <a:r>
              <a:rPr lang="en-US" sz="1200" b="0" dirty="0" err="1"/>
              <a:t>stdio.h</a:t>
            </a:r>
            <a:r>
              <a:rPr lang="en-US" sz="1200" b="0" dirty="0"/>
              <a:t>&gt;			</a:t>
            </a:r>
            <a:r>
              <a:rPr lang="en-US" sz="1200" b="0" dirty="0" smtClean="0"/>
              <a:t>	// </a:t>
            </a:r>
            <a:r>
              <a:rPr lang="en-US" sz="1200" b="0" dirty="0"/>
              <a:t>Contains </a:t>
            </a:r>
            <a:r>
              <a:rPr lang="en-US" sz="1200" b="0" dirty="0" err="1" smtClean="0"/>
              <a:t>xil_printf</a:t>
            </a: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define	</a:t>
            </a:r>
            <a:r>
              <a:rPr lang="en-US" sz="1200" b="0" dirty="0" err="1"/>
              <a:t>uartReadReg</a:t>
            </a:r>
            <a:r>
              <a:rPr lang="en-US" sz="1200" b="0" dirty="0"/>
              <a:t>		0x84000000		</a:t>
            </a:r>
            <a:r>
              <a:rPr lang="en-US" sz="1200" b="0" dirty="0" smtClean="0"/>
              <a:t>// </a:t>
            </a:r>
            <a:r>
              <a:rPr lang="en-US" sz="1200" b="0" dirty="0"/>
              <a:t>read &lt;= RX, write=&gt;TX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 </a:t>
            </a:r>
            <a:r>
              <a:rPr lang="en-US" sz="1200" b="0" dirty="0" err="1"/>
              <a:t>countQReg</a:t>
            </a:r>
            <a:r>
              <a:rPr lang="en-US" sz="1200" b="0" dirty="0"/>
              <a:t>		0x83000000		</a:t>
            </a:r>
            <a:r>
              <a:rPr lang="en-US" sz="1200" b="0" dirty="0" smtClean="0"/>
              <a:t>// </a:t>
            </a:r>
            <a:r>
              <a:rPr lang="en-US" sz="1200" b="0" dirty="0"/>
              <a:t>8 LSBs of slv_reg0 read=Q, write=D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countCtrlReg</a:t>
            </a:r>
            <a:r>
              <a:rPr lang="en-US" sz="1200" b="0" dirty="0"/>
              <a:t>	0x83000004			// 2 LSBs of slv_reg2 are control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define </a:t>
            </a:r>
            <a:r>
              <a:rPr lang="en-US" sz="1200" b="0" dirty="0" err="1"/>
              <a:t>count_HOLD</a:t>
            </a:r>
            <a:r>
              <a:rPr lang="en-US" sz="1200" b="0" dirty="0"/>
              <a:t>		0x00		</a:t>
            </a:r>
            <a:r>
              <a:rPr lang="en-US" sz="1200" b="0" dirty="0" smtClean="0"/>
              <a:t>// </a:t>
            </a:r>
            <a:r>
              <a:rPr lang="en-US" sz="1200" b="0" dirty="0"/>
              <a:t>The control bits are defined in the VHDL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count_COUNT</a:t>
            </a:r>
            <a:r>
              <a:rPr lang="en-US" sz="1200" b="0" dirty="0"/>
              <a:t>		0x01		</a:t>
            </a:r>
            <a:r>
              <a:rPr lang="en-US" sz="1200" b="0" dirty="0" smtClean="0"/>
              <a:t>// </a:t>
            </a:r>
            <a:r>
              <a:rPr lang="en-US" sz="1200" b="0" dirty="0"/>
              <a:t>code contained in lec18.vhdl.  They are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count_LOAD</a:t>
            </a:r>
            <a:r>
              <a:rPr lang="en-US" sz="1200" b="0" dirty="0"/>
              <a:t>		0x02		</a:t>
            </a:r>
            <a:r>
              <a:rPr lang="en-US" sz="1200" b="0" dirty="0" smtClean="0"/>
              <a:t>// </a:t>
            </a:r>
            <a:r>
              <a:rPr lang="en-US" sz="1200" b="0" dirty="0"/>
              <a:t>added here to centralize the bit values in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 </a:t>
            </a:r>
            <a:r>
              <a:rPr lang="en-US" sz="1200" b="0" dirty="0" err="1"/>
              <a:t>count_RESET</a:t>
            </a:r>
            <a:r>
              <a:rPr lang="en-US" sz="1200" b="0" dirty="0"/>
              <a:t>		0x03		</a:t>
            </a:r>
            <a:r>
              <a:rPr lang="en-US" sz="1200" b="0" dirty="0" smtClean="0"/>
              <a:t>// </a:t>
            </a:r>
            <a:r>
              <a:rPr lang="en-US" sz="1200" b="0" dirty="0"/>
              <a:t>a single place.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err="1"/>
              <a:t>int</a:t>
            </a:r>
            <a:r>
              <a:rPr lang="en-US" sz="1200" b="0" dirty="0"/>
              <a:t> main(void)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u8  c;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while(1)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switch(c)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Reply with the help menu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'?':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	count Q = %x\r\n",Xil_In16(</a:t>
            </a:r>
            <a:r>
              <a:rPr lang="en-US" sz="1200" b="0" dirty="0" err="1"/>
              <a:t>countQReg</a:t>
            </a:r>
            <a:r>
              <a:rPr lang="en-US" sz="1200" b="0" dirty="0"/>
              <a:t>));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("?: help menu\r\n");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("o: k\r\n");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("c: COUNTER	count up LEDs (by 9)\r\n");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("l: COUNTER	load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("r: COUNTER	reset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("f: flush terminal\r\n");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Basic I/O loopback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'o':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("k 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Tell the counter to count up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'c':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countCtrlReg,count_COUNT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countCtrlReg,count_HOLD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 Tell the counter to load a value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case 'l':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</a:t>
            </a:r>
            <a:r>
              <a:rPr lang="en-US" sz="1200" b="0" dirty="0" err="1"/>
              <a:t>xil_printf</a:t>
            </a:r>
            <a:r>
              <a:rPr lang="en-US" sz="1200" b="0" dirty="0"/>
              <a:t>("Enter a 0-9 value to store in the counter: 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 - 0x30;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countQReg,c</a:t>
            </a:r>
            <a:r>
              <a:rPr lang="en-US" sz="1200" b="0" dirty="0"/>
              <a:t>);				</a:t>
            </a:r>
            <a:r>
              <a:rPr lang="en-US" sz="1200" b="0" dirty="0" smtClean="0"/>
              <a:t>// </a:t>
            </a:r>
            <a:r>
              <a:rPr lang="en-US" sz="1200" b="0" dirty="0"/>
              <a:t>put value into slv_reg1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countCtrlReg,count_LOAD</a:t>
            </a:r>
            <a:r>
              <a:rPr lang="en-US" sz="1200" b="0" dirty="0"/>
              <a:t>);			</a:t>
            </a:r>
            <a:r>
              <a:rPr lang="en-US" sz="1200" b="0" dirty="0" smtClean="0"/>
              <a:t>// </a:t>
            </a:r>
            <a:r>
              <a:rPr lang="en-US" sz="1200" b="0" dirty="0"/>
              <a:t>load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("%c\r\n",c+0x30);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Reset the counter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'r':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Xil_Out8(</a:t>
            </a:r>
            <a:r>
              <a:rPr lang="en-US" sz="1200" b="0" dirty="0" err="1"/>
              <a:t>countCtrlReg,count_RESET</a:t>
            </a:r>
            <a:r>
              <a:rPr lang="en-US" sz="1200" b="0" dirty="0"/>
              <a:t>);			// reset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Clear the terminal window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'f':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for (c=0; c&lt;40; </a:t>
            </a:r>
            <a:r>
              <a:rPr lang="en-US" sz="1200" b="0" dirty="0" err="1"/>
              <a:t>c++</a:t>
            </a:r>
            <a:r>
              <a:rPr lang="en-US" sz="1200" b="0" dirty="0"/>
              <a:t>) </a:t>
            </a:r>
            <a:r>
              <a:rPr lang="en-US" sz="1200" b="0" dirty="0" err="1"/>
              <a:t>xil_printf</a:t>
            </a:r>
            <a:r>
              <a:rPr lang="en-US" sz="1200" b="0" dirty="0"/>
              <a:t>("\r\n");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 Unknown character was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default: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("unrecognized character: %c\r\</a:t>
            </a:r>
            <a:r>
              <a:rPr lang="en-US" sz="1200" b="0" dirty="0" err="1"/>
              <a:t>n",c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} // end case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} // end while 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return 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} // end main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while(1</a:t>
            </a:r>
            <a:r>
              <a:rPr lang="en-US" sz="1200" b="0" dirty="0"/>
              <a:t>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switch(c)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Reply with the help menu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'?':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	count Q = %x\r\n",Xil_In16(</a:t>
            </a:r>
            <a:r>
              <a:rPr lang="en-US" sz="1200" b="0" dirty="0" err="1"/>
              <a:t>countQReg</a:t>
            </a:r>
            <a:r>
              <a:rPr lang="en-US" sz="1200" b="0" dirty="0"/>
              <a:t>));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("?: help menu\r\n");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("o: k\r\n");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("c: COUNTER	count up LEDs (by 9)\r\n");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("l: COUNTER	load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("r: COUNTER	reset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("f: flush terminal\r\n");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Basic I/O loopback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'o':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("k 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Tell the counter to count up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'c':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countCtrlReg,count_COUNT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countCtrlReg,count_HOLD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 Tell the counter to load a value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case 'l':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</a:t>
            </a:r>
            <a:r>
              <a:rPr lang="en-US" sz="1200" b="0" dirty="0" err="1"/>
              <a:t>xil_printf</a:t>
            </a:r>
            <a:r>
              <a:rPr lang="en-US" sz="1200" b="0" dirty="0"/>
              <a:t>("Enter a 0-9 value to store in the counter: 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 - 0x30;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countQReg,c</a:t>
            </a:r>
            <a:r>
              <a:rPr lang="en-US" sz="1200" b="0" dirty="0"/>
              <a:t>);				</a:t>
            </a:r>
            <a:r>
              <a:rPr lang="en-US" sz="1200" b="0" dirty="0" smtClean="0"/>
              <a:t>// </a:t>
            </a:r>
            <a:r>
              <a:rPr lang="en-US" sz="1200" b="0" dirty="0"/>
              <a:t>put value into slv_reg1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countCtrlReg,count_LOAD</a:t>
            </a:r>
            <a:r>
              <a:rPr lang="en-US" sz="1200" b="0" dirty="0"/>
              <a:t>);			</a:t>
            </a:r>
            <a:r>
              <a:rPr lang="en-US" sz="1200" b="0" dirty="0" smtClean="0"/>
              <a:t>// </a:t>
            </a:r>
            <a:r>
              <a:rPr lang="en-US" sz="1200" b="0" dirty="0"/>
              <a:t>load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("%c\r\n",c+0x30);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break</a:t>
            </a:r>
            <a:r>
              <a:rPr lang="en-US" sz="1200" b="0" dirty="0" smtClean="0"/>
              <a:t>;</a:t>
            </a:r>
            <a:endParaRPr lang="en-US" sz="12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            </a:t>
            </a:r>
            <a:r>
              <a:rPr lang="en-US" sz="1200" b="0" dirty="0"/>
              <a:t>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Reset the counter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'r':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Xil_Out8(</a:t>
            </a:r>
            <a:r>
              <a:rPr lang="en-US" sz="1200" b="0" dirty="0" err="1"/>
              <a:t>countCtrlReg,count_RESET</a:t>
            </a:r>
            <a:r>
              <a:rPr lang="en-US" sz="1200" b="0" dirty="0"/>
              <a:t>);			// reset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Clear the terminal window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'f':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for (c=0; c&lt;40; </a:t>
            </a:r>
            <a:r>
              <a:rPr lang="en-US" sz="1200" b="0" dirty="0" err="1"/>
              <a:t>c++</a:t>
            </a:r>
            <a:r>
              <a:rPr lang="en-US" sz="1200" b="0" dirty="0"/>
              <a:t>) </a:t>
            </a:r>
            <a:r>
              <a:rPr lang="en-US" sz="1200" b="0" dirty="0" err="1"/>
              <a:t>xil_printf</a:t>
            </a:r>
            <a:r>
              <a:rPr lang="en-US" sz="1200" b="0" dirty="0"/>
              <a:t>("\r\n");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 Unknown character was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default: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("unrecognized character: %c\r\</a:t>
            </a:r>
            <a:r>
              <a:rPr lang="en-US" sz="1200" b="0" dirty="0" err="1"/>
              <a:t>n",c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} // end case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} // end while 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return 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} // end main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Software Development Kit - SDK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In the SDK environment, you program the hardware built in the previous step. </a:t>
            </a:r>
          </a:p>
          <a:p>
            <a:r>
              <a:rPr lang="en-US" b="0" dirty="0" smtClean="0"/>
              <a:t>The key concept here is that the peripheral defined in EDK are accessible through the slave registers as memory mapped devices. </a:t>
            </a:r>
          </a:p>
          <a:p>
            <a:r>
              <a:rPr lang="en-US" b="0" dirty="0" smtClean="0"/>
              <a:t>For </a:t>
            </a:r>
            <a:r>
              <a:rPr lang="en-US" b="0" dirty="0"/>
              <a:t>example, I assigned counter_0 to have a </a:t>
            </a:r>
            <a:r>
              <a:rPr lang="en-US" b="0" dirty="0" err="1"/>
              <a:t>BaseAddress</a:t>
            </a:r>
            <a:r>
              <a:rPr lang="en-US" b="0" dirty="0"/>
              <a:t> 0x83000000. In the </a:t>
            </a:r>
            <a:r>
              <a:rPr lang="en-US" b="0" dirty="0" err="1"/>
              <a:t>user_logic.vhdl</a:t>
            </a:r>
            <a:r>
              <a:rPr lang="en-US" b="0" dirty="0"/>
              <a:t> file, I (arbitrarily) assigned counter ports to slave register according to the table below.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41034"/>
              </p:ext>
            </p:extLst>
          </p:nvPr>
        </p:nvGraphicFramePr>
        <p:xfrm>
          <a:off x="419100" y="5139562"/>
          <a:ext cx="8131176" cy="1023876"/>
        </p:xfrm>
        <a:graphic>
          <a:graphicData uri="http://schemas.openxmlformats.org/drawingml/2006/table">
            <a:tbl>
              <a:tblPr/>
              <a:tblGrid>
                <a:gridCol w="2032794"/>
                <a:gridCol w="2032794"/>
                <a:gridCol w="2032794"/>
                <a:gridCol w="2032794"/>
              </a:tblGrid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Signal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direction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Slave Register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Address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input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slv_reg0(7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0x83000000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ctrl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input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slv_reg1(1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0x83000004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output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slv_reg0(7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effectLst/>
                        </a:rPr>
                        <a:t>0x83000000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00100" y="318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0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Start </a:t>
            </a:r>
            <a:r>
              <a:rPr lang="en-US" b="0" dirty="0"/>
              <a:t>new project called Lecture_18 and add the </a:t>
            </a:r>
            <a:r>
              <a:rPr lang="en-US" b="0" dirty="0" err="1" smtClean="0"/>
              <a:t>axi_uartlite</a:t>
            </a:r>
            <a:endParaRPr lang="en-US" b="0" dirty="0" smtClean="0"/>
          </a:p>
          <a:p>
            <a:pPr lvl="1"/>
            <a:r>
              <a:rPr lang="en-US" b="0" dirty="0" smtClean="0"/>
              <a:t>Set base address to 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r>
              <a:rPr lang="en-US" b="0" dirty="0" smtClean="0"/>
              <a:t>Lecture 18 then says “Create </a:t>
            </a:r>
            <a:r>
              <a:rPr lang="en-US" b="0" dirty="0"/>
              <a:t>first </a:t>
            </a:r>
            <a:r>
              <a:rPr lang="en-US" b="0" dirty="0" smtClean="0"/>
              <a:t>repository”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1" y="2828925"/>
            <a:ext cx="83724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2752724" y="3990975"/>
            <a:ext cx="1571625" cy="393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23875" y="4010025"/>
            <a:ext cx="8234361" cy="0"/>
          </a:xfrm>
          <a:prstGeom prst="line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026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Stack and Heap Size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0" b="29934"/>
          <a:stretch/>
        </p:blipFill>
        <p:spPr bwMode="auto">
          <a:xfrm>
            <a:off x="0" y="1472822"/>
            <a:ext cx="9144000" cy="463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019300" y="3619500"/>
            <a:ext cx="1892300" cy="10033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273800" y="3225082"/>
            <a:ext cx="1460500" cy="56658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300" y="3250482"/>
            <a:ext cx="1460500" cy="28329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7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JTAG Settings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Go </a:t>
            </a:r>
            <a:r>
              <a:rPr lang="en-US" b="0" dirty="0"/>
              <a:t>to Xilinx Tools → Configure JTAG Settings (You may get a pop-up requesting admin access for this step)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Under </a:t>
            </a:r>
            <a:r>
              <a:rPr lang="en-US" b="0" dirty="0"/>
              <a:t>“Type,” select “</a:t>
            </a:r>
            <a:r>
              <a:rPr lang="en-US" b="0" dirty="0" err="1"/>
              <a:t>Digilent</a:t>
            </a:r>
            <a:r>
              <a:rPr lang="en-US" b="0" dirty="0"/>
              <a:t> USB Cable” and then click “OK</a:t>
            </a:r>
            <a:r>
              <a:rPr lang="en-US" b="0" dirty="0" smtClean="0"/>
              <a:t>”  (You have to do this for every new project!)</a:t>
            </a:r>
            <a:endParaRPr lang="en-US" b="0" dirty="0"/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Export to FPGA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9" b="29455"/>
          <a:stretch/>
        </p:blipFill>
        <p:spPr bwMode="auto">
          <a:xfrm>
            <a:off x="0" y="1433810"/>
            <a:ext cx="9144000" cy="406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1128936" y="1703517"/>
            <a:ext cx="365125" cy="3880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490805" y="1689003"/>
            <a:ext cx="365125" cy="3880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0" y="1465944"/>
            <a:ext cx="7611593" cy="49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Add component from repository to project</a:t>
            </a:r>
          </a:p>
          <a:p>
            <a:r>
              <a:rPr lang="en-US" b="0" dirty="0"/>
              <a:t>Configure component</a:t>
            </a:r>
          </a:p>
          <a:p>
            <a:pPr lvl="1"/>
            <a:r>
              <a:rPr lang="en-US" b="0" dirty="0"/>
              <a:t>Base address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://ece.ninja/383/lecture/img/lecture18-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846"/>
            <a:ext cx="92868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2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11522</TotalTime>
  <Words>1609</Words>
  <Application>Microsoft Office PowerPoint</Application>
  <PresentationFormat>On-screen Show (4:3)</PresentationFormat>
  <Paragraphs>455</Paragraphs>
  <Slides>73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1_Blank Presentation</vt:lpstr>
      <vt:lpstr>ECE 383 – Embedded Computer Systems II Lecture 18 – MicroBlaze + Custom IP</vt:lpstr>
      <vt:lpstr>Lesson Outline</vt:lpstr>
      <vt:lpstr>MicroBlaze + Custom IP</vt:lpstr>
      <vt:lpstr>MicroBlaze + Custom IP</vt:lpstr>
      <vt:lpstr>MicroBlaze + Custom IP – Workflow</vt:lpstr>
      <vt:lpstr>Xilinx Platform Studio – EDK </vt:lpstr>
      <vt:lpstr>Xilinx Platform Studio – EDK </vt:lpstr>
      <vt:lpstr>MicroBlaze + Custom IP</vt:lpstr>
      <vt:lpstr>Xilinx Platform Studio – EDK </vt:lpstr>
      <vt:lpstr>Xilinx Platform Studio – EDK </vt:lpstr>
      <vt:lpstr>Xilinx Platform Studio – EDK 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MicroBlaze + Custom IP</vt:lpstr>
      <vt:lpstr>Modify *.mpd</vt:lpstr>
      <vt:lpstr>Modify *.mpd</vt:lpstr>
      <vt:lpstr>Part 1a: Hardware Questions/ Notes related to handout</vt:lpstr>
      <vt:lpstr>Lec18.vhdl – Counter</vt:lpstr>
      <vt:lpstr>Download Pack File and lec18.vhd</vt:lpstr>
      <vt:lpstr>MicroBlaze + Custom IP</vt:lpstr>
      <vt:lpstr>Modify *.pao</vt:lpstr>
      <vt:lpstr>Part 1b: Hardware Questions/ Notes related to handout</vt:lpstr>
      <vt:lpstr>User_logic.vhd</vt:lpstr>
      <vt:lpstr>MicroBlaze + Custom IP</vt:lpstr>
      <vt:lpstr>User_logic.vhd</vt:lpstr>
      <vt:lpstr>User_logic.vhd</vt:lpstr>
      <vt:lpstr>User_logic.vhd</vt:lpstr>
      <vt:lpstr>User_logic.vhd</vt:lpstr>
      <vt:lpstr>User_logic.vhd</vt:lpstr>
      <vt:lpstr>MicroBlaze + Custom IP</vt:lpstr>
      <vt:lpstr>Part 1c: Hardware Questions/ Notes related to handout</vt:lpstr>
      <vt:lpstr>Counter.vhd</vt:lpstr>
      <vt:lpstr>Counter.vhd</vt:lpstr>
      <vt:lpstr>Counter.vhd</vt:lpstr>
      <vt:lpstr>System.ucf</vt:lpstr>
      <vt:lpstr>Adding Custom IP</vt:lpstr>
      <vt:lpstr>Adding Custom IP</vt:lpstr>
      <vt:lpstr>Adding Custom IP</vt:lpstr>
      <vt:lpstr>Adding Custom IP</vt:lpstr>
      <vt:lpstr>Adding Custom IP</vt:lpstr>
      <vt:lpstr>Adding Custom IP</vt:lpstr>
      <vt:lpstr>Export Design</vt:lpstr>
      <vt:lpstr>Part 1: Hardware Questions/ Notes related to handout</vt:lpstr>
      <vt:lpstr>Part 1: Hardware Questions/ Notes related to handout</vt:lpstr>
      <vt:lpstr>Export Design</vt:lpstr>
      <vt:lpstr>Export to SDK Folder</vt:lpstr>
      <vt:lpstr>New SDK Project</vt:lpstr>
      <vt:lpstr>New SDK Project</vt:lpstr>
      <vt:lpstr>New C Source File</vt:lpstr>
      <vt:lpstr>New C Source File</vt:lpstr>
      <vt:lpstr>Lec18.c</vt:lpstr>
      <vt:lpstr>Lec18.c</vt:lpstr>
      <vt:lpstr>Part 2: Software Questions/ Notes related to handout</vt:lpstr>
      <vt:lpstr>Add C code to Source File</vt:lpstr>
      <vt:lpstr>Add C code to Source File</vt:lpstr>
      <vt:lpstr>Add C code to Source File</vt:lpstr>
      <vt:lpstr>Add C code to Source File</vt:lpstr>
      <vt:lpstr>Xilinx Software Development Kit - SDK</vt:lpstr>
      <vt:lpstr>Increase Stack and Heap Size</vt:lpstr>
      <vt:lpstr>Configure JTAG Settings</vt:lpstr>
      <vt:lpstr>Build and Export to FPGA</vt:lpstr>
      <vt:lpstr>MicroBlaze + Custom IP</vt:lpstr>
    </vt:vector>
  </TitlesOfParts>
  <Company>usafa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Falkinburg, Jeffrey L Capt USAF USAFA USAFA/DFEC</dc:creator>
  <cp:lastModifiedBy>Capt Jeff Falkinburg</cp:lastModifiedBy>
  <cp:revision>546</cp:revision>
  <cp:lastPrinted>2014-08-12T17:37:01Z</cp:lastPrinted>
  <dcterms:created xsi:type="dcterms:W3CDTF">2001-06-27T14:08:57Z</dcterms:created>
  <dcterms:modified xsi:type="dcterms:W3CDTF">2016-03-02T03:53:31Z</dcterms:modified>
</cp:coreProperties>
</file>